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B1C1B-ED6A-4865-BDEC-7B90209F1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8F298F-798D-4C44-BC2E-E37595F33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91A3D-56A4-4357-8CB4-8DD555621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871E1-02A3-4250-9568-9D058E59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9A30B-73B0-425B-83B4-D124AC07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471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146F6-53F9-44E1-978C-9F7A4C5A0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87BA0-219B-402C-BE8B-4C93F8BA8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30217-FA6D-465D-80EB-0945DCB86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567E6-E3BB-4205-AF10-770459A1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769FF-862F-4C3C-B9CD-9E6D216D3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46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E64E71-445E-40D3-91E1-B909C19C1F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11D5C-FD91-44E4-88C9-D95661B6C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561AA-DEAC-400D-8BE2-47A891B7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995C6-194B-4A0E-9AC1-76E986F0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E93A1-7332-4C87-BB5C-3330CB68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20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8EE50-BBB2-4CA4-A9B9-9CB376C1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8673A-0BBE-4E07-AE67-812E909F7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CB2F0-2086-4BE7-B143-5048AA4E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749A8-1C97-4B88-AA89-05D1715C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E22C8-3B96-4CD4-92E0-CF29EE9FC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750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DDAC6-45B9-41DB-BEB0-3192D6085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BA278-02F7-48B9-A0AF-4DEFFDA2C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62FD5-CC69-4F1B-95EA-23147E902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2D34B-9DDA-4AF4-B1E2-9D339383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07ECC-7C0A-46E6-8B58-C69010D9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9068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0EC7-990B-45E7-983A-F8D232379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B84DE-1706-497D-9786-711055281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C9913-BCC5-4942-85D0-F7F9C6E4F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6DD02-FF59-454C-BAEA-E1179D7A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50849-3546-47AD-B730-188695F93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B6D0F-5BA0-4662-8713-B11C28F0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4089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8114-A8BD-4D49-B7DF-0735D591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0FB46-CF74-4B6D-802C-0E3ECCC63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700DF-59B7-4101-BE62-7191F1C25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A4F032-E23E-447E-9C04-C25932748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751B49-0C92-41E8-8EEA-0BBF963F8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9F490B-D20B-4A8C-9A33-FE6EFE96C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A097B-22CC-46C4-9EF4-94B1B701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141FE4-6252-417D-9686-87000D75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573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0F309-3DAF-490A-970C-DDAB1935F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0127B-42EE-4723-A342-E25457075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44192-4C75-4461-B4B1-C14C1B6B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FEC94-99D1-4477-8F5B-D43D03CC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140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8F0E3E-B391-426C-968B-4FB037FF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A41141-F2B6-43D1-A581-FC8C289E9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33226-A16D-4CE1-AAB3-519C1915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4499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99D9-3239-4B91-8E8E-846726A7D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5D73D-EECB-4C2C-B19B-23BD3E7AD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C139C-FC12-4591-9071-4E9BA87ED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725E5-A46B-4A1A-8874-3BC38BD5D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F8724-43FC-4E37-A67A-74CD2261C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BBB36-519D-4EA5-AEE7-FC5454B7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201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54DD6-7A2B-46F6-89EF-0E5E1BA3E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05840-9E56-4EF5-9BBF-53F2B790F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641B6-A676-4B49-9E0F-844312815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F97CC-645C-438A-B628-8B1164DA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1FC04-D35F-4489-AF9E-7AA5CED0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F2133-FF86-4713-8B24-636DBFEB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9418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FF2F5-8524-4136-8C9C-701A8F95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FDDE0-0CF0-4661-806D-E56DE372D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70DF-AC2C-43EB-BBA9-193F1915F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D00C7-EB1D-43E8-A640-126201D5701E}" type="datetimeFigureOut">
              <a:rPr lang="sr-Latn-RS" smtClean="0"/>
              <a:t>7.12.2021.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ADBA8-91A0-40D9-A102-326DF7BC4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4C2D5-8142-48F0-A40F-71771F614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C7A05-E31A-4CA6-9FE8-4A5BE725EC4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3940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79EE5-43D3-4DDC-8F7A-3961D3FE3C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Emocije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gluve</a:t>
            </a:r>
            <a:r>
              <a:rPr lang="en-US" dirty="0"/>
              <a:t> </a:t>
            </a:r>
            <a:r>
              <a:rPr lang="en-US" dirty="0" err="1"/>
              <a:t>dece</a:t>
            </a:r>
            <a:endParaRPr lang="sr-Lat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38FB7-70AF-430D-B903-AED73C1B56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99050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F9427-1E33-4BB4-87EC-FF6D035CF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CA834-8382-4F9E-B389-2E7FCDB33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495925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Unutrašnji govor (Vigotski) – oslonjen na lingvističke funkcije</a:t>
            </a:r>
          </a:p>
          <a:p>
            <a:r>
              <a:rPr lang="sr-Latn-RS" dirty="0"/>
              <a:t>Sredstvo samoregulacije i samousmeravanja; unutrađnji govor pomaže u planiranju koraka koje dete izvodi;</a:t>
            </a:r>
          </a:p>
          <a:p>
            <a:r>
              <a:rPr lang="sr-Latn-RS" dirty="0"/>
              <a:t>Unutražnji govor kao moćno sredstvo regulacije emocija; može da pretpostaviti da nije dostupan gluvoj deci na onaj način na koji ga koriste čujuća deca urednog lingvističkog razvoja;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1271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80B35-9C0D-40E1-959D-3E8F87B8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51096-EB23-4AAF-937B-A29B1BCC2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495925"/>
          </a:xfrm>
        </p:spPr>
        <p:txBody>
          <a:bodyPr>
            <a:normAutofit/>
          </a:bodyPr>
          <a:lstStyle/>
          <a:p>
            <a:r>
              <a:rPr lang="en-US" dirty="0" err="1"/>
              <a:t>Emocije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komp</a:t>
            </a:r>
            <a:r>
              <a:rPr lang="sr-Latn-RS" dirty="0"/>
              <a:t>ozit fizioloških promena, subjektivnog doživljaja, procene situacije, skolonosti ka delovanju, motoričkih akcija; one  omogućavaju </a:t>
            </a:r>
            <a:r>
              <a:rPr lang="sr-Latn-RS" b="1" dirty="0"/>
              <a:t>brzo i adaptivno </a:t>
            </a:r>
            <a:r>
              <a:rPr lang="sr-Latn-RS" dirty="0"/>
              <a:t>reagovanje u situacijama;</a:t>
            </a:r>
          </a:p>
          <a:p>
            <a:r>
              <a:rPr lang="sr-Latn-RS" dirty="0"/>
              <a:t>Iako postoji primarni emocionalni automatski odgovor, emocijonalni razvoj je pod  uticajem socijalnih zahteva, emocionalni odgovori se socijalizacijom modeluju i postaju društveno prihvatljivi;</a:t>
            </a:r>
          </a:p>
          <a:p>
            <a:r>
              <a:rPr lang="sr-Latn-RS" dirty="0"/>
              <a:t>Za emocionalno funkcijonisanje, još od najranijeg uzrasta bitna je sposobnost </a:t>
            </a:r>
            <a:r>
              <a:rPr lang="sr-Latn-RS" b="1" dirty="0"/>
              <a:t>izbegavanje stimulusa </a:t>
            </a:r>
            <a:r>
              <a:rPr lang="sr-Latn-RS" dirty="0"/>
              <a:t>koje se može uočiti još kod beba. Ova sposobnost nema uticaja na doživljavanje emocija, emocije ne nestaju već slabe i aktiviraju se pri asocijacijama; Kontrola situacije raste sa uzrastom, ali i zavisi od konteksta.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2904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1E48-D86F-478F-89BE-2307B78A5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969D2-6D9E-4B68-B195-F11D347A7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Jedno od retkih istraživanja (Rieffe and Meerum Terwogt, 2006) je pokazalo da gluva deca od 11 godina reaguju besom na određene situacije isto kao i čujuća, ali su njihove emotivne reakcije manje konstruktivne i manje empatične što implicira probleme sa emocionalnom regulacijom; </a:t>
            </a:r>
          </a:p>
          <a:p>
            <a:r>
              <a:rPr lang="sr-Latn-RS" dirty="0"/>
              <a:t>Gluva deca manje pažnje usmeravaju na </a:t>
            </a:r>
            <a:r>
              <a:rPr lang="sr-Latn-RS" b="1" dirty="0"/>
              <a:t>posredne infomracije</a:t>
            </a:r>
            <a:r>
              <a:rPr lang="sr-Latn-RS" dirty="0"/>
              <a:t>, te zbog toga imaju smanjenu sposobnost procene situacije;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8177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83D32-63D0-46C3-8411-E3C6740A5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62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0336F-685D-4025-B316-4F7DA11E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5886099"/>
          </a:xfrm>
        </p:spPr>
        <p:txBody>
          <a:bodyPr>
            <a:normAutofit/>
          </a:bodyPr>
          <a:lstStyle/>
          <a:p>
            <a:r>
              <a:rPr lang="sr-Latn-RS" dirty="0"/>
              <a:t>Adaptivna </a:t>
            </a:r>
            <a:r>
              <a:rPr lang="sr-Latn-RS" b="1" dirty="0"/>
              <a:t>regualcija emocija </a:t>
            </a:r>
            <a:r>
              <a:rPr lang="sr-Latn-RS" dirty="0"/>
              <a:t>je ključna za mentalno zdravlje dece;</a:t>
            </a:r>
          </a:p>
          <a:p>
            <a:r>
              <a:rPr lang="sr-Latn-RS" dirty="0"/>
              <a:t>Ona se oslanja na svesnost/prepoznavanje sopstvanih emocija (moramo da prepoznamo sopstveni emocionalni odgovor da bi smo mogli da ga modelujemo)</a:t>
            </a:r>
          </a:p>
          <a:p>
            <a:r>
              <a:rPr lang="sr-Latn-RS" dirty="0"/>
              <a:t>Određen nivo </a:t>
            </a:r>
            <a:r>
              <a:rPr lang="sr-Latn-RS" b="1" dirty="0"/>
              <a:t>uvida</a:t>
            </a:r>
            <a:r>
              <a:rPr lang="sr-Latn-RS" dirty="0"/>
              <a:t> u sopstvene emocionalne rekacije se smatra uslovom za efikasno regulisanje emocija (Lambie &amp; Marcel, 2002) Neki autori smatraju da je sposobnost da se uočavaju diskretene razlike u emocionalnom doživljaju esencijalna (Barrett, et al.,2001)</a:t>
            </a:r>
          </a:p>
          <a:p>
            <a:r>
              <a:rPr lang="sr-Latn-RS" dirty="0"/>
              <a:t>Kakva je ova sposobnost kod gluve dece i zašto?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0397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9C87-3F1C-4887-BB7B-1AEC1AB4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9B1BA-2F3B-4BF4-815D-F9147438D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Postoji samo nekoliko studija koje se bave svesnošću o sopstvenim emocijama kod gluve dece…npr. gluva deca od 10 godina dobro povezuju osnovne emocije (strah, sreća) sa događajima koji su ih izazvali (Gray, et al., 2007; Rieffe &amp; Meerum Terwogt, 2000)</a:t>
            </a:r>
          </a:p>
          <a:p>
            <a:r>
              <a:rPr lang="sr-Latn-RS" dirty="0"/>
              <a:t>Ona to uspešno rade (prepoznaju svoje emocije) i u situacijama kada treba da ih zamišljaju</a:t>
            </a:r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6110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D6D67-7C98-400F-B090-4F4421FDA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891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C2F72-109E-4C98-A6F6-D7119E211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0016"/>
            <a:ext cx="10515600" cy="5654448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/>
              <a:t>Ipak, kada su u pitanju </a:t>
            </a:r>
            <a:r>
              <a:rPr lang="sr-Latn-RS" b="1" dirty="0"/>
              <a:t>složenije emocije </a:t>
            </a:r>
            <a:r>
              <a:rPr lang="sr-Latn-RS" dirty="0"/>
              <a:t>(stid, ponos, sramota, sažaljenje) gluva deca pokazuju manje sposobnosti da ih identifikuju od čujuće dece što je u direktnoj vezi sa njihovim </a:t>
            </a:r>
            <a:r>
              <a:rPr lang="sr-Latn-RS" b="1" dirty="0"/>
              <a:t>jezičkim sposobnostima </a:t>
            </a:r>
            <a:r>
              <a:rPr lang="sr-Latn-RS" dirty="0"/>
              <a:t>(Dyck, Farrugia, Shochet, &amp; Holmes-Brown, 2004)</a:t>
            </a:r>
          </a:p>
          <a:p>
            <a:r>
              <a:rPr lang="sr-Latn-RS" dirty="0"/>
              <a:t>Važno je naglasiti da složene emotivne odgovore izaziva više od jednog uzroka, kao što je podrazumevajuće i istovremeno imati razliite emocije - biti tužan i ljut u isto vreme; (mala deca se zaustavljaju u analizi situacije onda kad razumeju poreklo jedne emocije, a sa razvojem diferencijacija sofisticiranih emocija postaje sve bolja)</a:t>
            </a:r>
          </a:p>
          <a:p>
            <a:endParaRPr lang="sr-Latn-RS" dirty="0"/>
          </a:p>
          <a:p>
            <a:r>
              <a:rPr lang="sr-Latn-RS" dirty="0"/>
              <a:t>Do danas nema sistematskih istraživanja o tome kako gluva deca razumevaju sopstvene složene emocije; da li ih oni „pojednostavljuju“? Da li činjenica da gluvo dete nije ovladalo terminom za npr, ponos znači da ono otežano može da diferencira to spoecifično, sofisticirano osećanje i usvoji ga u svom emocionalnom „vokabularu“?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4162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39887-D433-4060-8E30-87CEAB2AE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3015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A459D-9DA9-4FF4-BB78-73107C9A8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0021"/>
            <a:ext cx="10515600" cy="5416942"/>
          </a:xfrm>
        </p:spPr>
        <p:txBody>
          <a:bodyPr/>
          <a:lstStyle/>
          <a:p>
            <a:r>
              <a:rPr lang="sr-Latn-RS" dirty="0"/>
              <a:t>Jedno od istraživanja (Rieffe et al., 2003) je pokazalo da gluva deca u odgovoru na određene vinjete spontano navode više emocija, ali i dalje zaostaju u odnosu na čujuće vršnjake;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3307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DCD3-9323-4F08-9422-1B1967113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59FC7-7F19-42F9-953C-13198D16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Kro</a:t>
            </a:r>
            <a:r>
              <a:rPr lang="sr-Latn-RS" dirty="0"/>
              <a:t>z socijalizaciju, deca uče kako da njihove emocionalne odgovore i ekspresiju prilagode druđtvenim zahtevima što im pomaže u adaptaciji, te je njihovo ponašanje svrsishodnije, prilagođeno situaciji, predvidljivo i sl.</a:t>
            </a:r>
          </a:p>
          <a:p>
            <a:r>
              <a:rPr lang="sr-Latn-RS" dirty="0"/>
              <a:t>Iako se mali broj studija bavi ovom temom nalazi sugerišu o </a:t>
            </a:r>
            <a:r>
              <a:rPr lang="sr-Latn-RS" b="1" dirty="0"/>
              <a:t>smanjenoj sposobnosti regulacije emocija </a:t>
            </a:r>
            <a:r>
              <a:rPr lang="sr-Latn-RS" dirty="0"/>
              <a:t>kod gluve dece; oni teže od čujuće mogu da modeluju svoja osećanja (da ih izbegnu, </a:t>
            </a:r>
            <a:r>
              <a:rPr lang="sr-Latn-RS" i="1" dirty="0"/>
              <a:t>preusmere pažnju</a:t>
            </a:r>
            <a:r>
              <a:rPr lang="sr-Latn-RS" dirty="0"/>
              <a:t>, koriste kognitivan potencijal razuveravanja i sl.) što dovodi do veze sa </a:t>
            </a:r>
            <a:r>
              <a:rPr lang="sr-Latn-RS" b="1" dirty="0"/>
              <a:t>depresivnim reagovanjem </a:t>
            </a:r>
            <a:r>
              <a:rPr lang="sr-Latn-RS" dirty="0"/>
              <a:t>zbog smanjenog stepena adaptabilnosti u socijalnom kontekstu;</a:t>
            </a:r>
          </a:p>
        </p:txBody>
      </p:sp>
    </p:spTree>
    <p:extLst>
      <p:ext uri="{BB962C8B-B14F-4D97-AF65-F5344CB8AC3E}">
        <p14:creationId xmlns:p14="http://schemas.microsoft.com/office/powerpoint/2010/main" val="2765391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199C4-C0DA-477D-9FDF-09F958E23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1CA55-B9C9-42DA-8943-2B47BCBE5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Autori navode da jedan od razloga slabije regulacije emocija jeste i činjenica da gluvo dete, živeći u porodici gde se koristi verbalna komunikacija nije u stanju da uči po modelu načine regulacije emocija, da sluša uputsva roditelja kako se snađi u emocionalno obojenim situacijama koja se odvijaju sa siblinzima ili između roditelja, tenije u prilici da koristi učenje koje se dešava bez namere, a podrazumevajuć je proces u toku razvoja;</a:t>
            </a:r>
          </a:p>
          <a:p>
            <a:r>
              <a:rPr lang="sr-Latn-RS" dirty="0"/>
              <a:t>Takođe, neka istraživanja ukazuju na neadekvatnost roditeljskih postupaka koji mogu da rezltiraju smanjenjem ili povećanjem ove sposobnosti;</a:t>
            </a:r>
          </a:p>
          <a:p>
            <a:r>
              <a:rPr lang="sr-Latn-RS" dirty="0"/>
              <a:t>Ovo ograničava mogućnost učenja iz sopstveniog i tuđeg iskustva;</a:t>
            </a:r>
          </a:p>
        </p:txBody>
      </p:sp>
    </p:spTree>
    <p:extLst>
      <p:ext uri="{BB962C8B-B14F-4D97-AF65-F5344CB8AC3E}">
        <p14:creationId xmlns:p14="http://schemas.microsoft.com/office/powerpoint/2010/main" val="63959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784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Emocije i  regulacija emocija kod gluve dece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Regulacija emocija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Emocije I  regulacija emocija kod gluve dece</dc:title>
  <dc:creator>Sanja Dimoski</dc:creator>
  <cp:lastModifiedBy>Sanja Dimoski</cp:lastModifiedBy>
  <cp:revision>14</cp:revision>
  <dcterms:created xsi:type="dcterms:W3CDTF">2021-11-30T12:13:14Z</dcterms:created>
  <dcterms:modified xsi:type="dcterms:W3CDTF">2021-12-07T11:44:19Z</dcterms:modified>
</cp:coreProperties>
</file>